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16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A0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Shape 1"/>
          <p:cNvSpPr/>
          <p:nvPr/>
        </p:nvSpPr>
        <p:spPr>
          <a:xfrm>
            <a:off x="10058400" y="0"/>
            <a:ext cx="0" cy="1371600"/>
          </a:xfrm>
          <a:prstGeom prst="line">
            <a:avLst/>
          </a:prstGeom>
          <a:noFill/>
          <a:ln w="12700">
            <a:solidFill>
              <a:srgbClr val="F5C84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Shape 2"/>
          <p:cNvSpPr/>
          <p:nvPr/>
        </p:nvSpPr>
        <p:spPr>
          <a:xfrm>
            <a:off x="10332720" y="0"/>
            <a:ext cx="0" cy="1371600"/>
          </a:xfrm>
          <a:prstGeom prst="line">
            <a:avLst/>
          </a:prstGeom>
          <a:noFill/>
          <a:ln w="12700">
            <a:solidFill>
              <a:srgbClr val="F5C849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10607040" y="0"/>
            <a:ext cx="0" cy="1371600"/>
          </a:xfrm>
          <a:prstGeom prst="line">
            <a:avLst/>
          </a:prstGeom>
          <a:noFill/>
          <a:ln w="12700">
            <a:solidFill>
              <a:srgbClr val="F5C84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10881360" y="0"/>
            <a:ext cx="0" cy="1371600"/>
          </a:xfrm>
          <a:prstGeom prst="line">
            <a:avLst/>
          </a:prstGeom>
          <a:noFill/>
          <a:ln w="12700">
            <a:solidFill>
              <a:srgbClr val="F5C849">
                <a:alpha val="26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11155680" y="0"/>
            <a:ext cx="0" cy="1371600"/>
          </a:xfrm>
          <a:prstGeom prst="line">
            <a:avLst/>
          </a:prstGeom>
          <a:noFill/>
          <a:ln w="12700">
            <a:solidFill>
              <a:srgbClr val="F5C849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0" descr="/home/claude/nss-ntcu-proposal/nss-logo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02920"/>
            <a:ext cx="3291840" cy="740664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22960" y="1691640"/>
            <a:ext cx="73152" cy="50292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7"/>
          <p:cNvSpPr/>
          <p:nvPr/>
        </p:nvSpPr>
        <p:spPr>
          <a:xfrm>
            <a:off x="1051560" y="169164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kern="0" spc="4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敬呈　</a:t>
            </a:r>
            <a:r>
              <a:rPr lang="en-US" sz="2000" b="1" kern="0" spc="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國立臺中教育大學 國際企業學系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22960" y="24688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kern="0" spc="600" dirty="0">
                <a:solidFill>
                  <a:srgbClr val="E8B8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國企系專題講座｜業界實戰邀約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822960" y="3017520"/>
            <a:ext cx="10972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台灣品牌如何運用 AI 進軍國際市場
</a:t>
            </a:r>
            <a:endParaRPr lang="en-US" sz="38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國際行銷 AI 實務｜中小品牌跨境出海全攻略</a:t>
            </a:r>
            <a:endParaRPr lang="en-US" sz="3800" dirty="0"/>
          </a:p>
        </p:txBody>
      </p:sp>
      <p:sp>
        <p:nvSpPr>
          <p:cNvPr id="13" name="Text 10"/>
          <p:cNvSpPr/>
          <p:nvPr/>
        </p:nvSpPr>
        <p:spPr>
          <a:xfrm>
            <a:off x="822960" y="49377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200" dirty="0">
                <a:solidFill>
                  <a:srgbClr val="E8B8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市場研究  ｜  品牌定位  ｜  廣告投放  ｜  跨境電商  ｜  SEO 拓展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22960" y="5623560"/>
            <a:ext cx="1051560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2"/>
          <p:cNvSpPr/>
          <p:nvPr/>
        </p:nvSpPr>
        <p:spPr>
          <a:xfrm>
            <a:off x="822960" y="57607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提報單位：</a:t>
            </a:r>
            <a:r>
              <a:rPr lang="en-US" sz="11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｜ 戰勝學院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2960" y="6035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主講講師：</a:t>
            </a:r>
            <a:r>
              <a:rPr lang="en-US" sz="11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林尚能 老師　戰國策集團 創辦人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858000" y="571500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免付費專線　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0800-003-191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6858000" y="6016752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LINE ID　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@119m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858000" y="6318504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公司網址　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mo.com.tw</a:t>
            </a:r>
            <a:endParaRPr lang="en-US" sz="1100" dirty="0"/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66B22D4E-F799-DB5E-03DA-A92B4F7E6C5A}"/>
              </a:ext>
            </a:extLst>
          </p:cNvPr>
          <p:cNvSpPr/>
          <p:nvPr/>
        </p:nvSpPr>
        <p:spPr>
          <a:xfrm>
            <a:off x="6358597" y="1627632"/>
            <a:ext cx="562908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日期時間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：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115.6.11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 上午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0910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～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1200</a:t>
            </a:r>
          </a:p>
          <a:p>
            <a:pPr marL="0" indent="0">
              <a:buNone/>
            </a:pPr>
            <a:endParaRPr lang="en-US" b="1" dirty="0">
              <a:solidFill>
                <a:srgbClr val="FFFFFF"/>
              </a:solidFill>
              <a:latin typeface="Microsoft JhengHei" pitchFamily="34" charset="0"/>
              <a:ea typeface="Microsoft JhengHei" pitchFamily="34" charset="-122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地點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：臺中市西區民生路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227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號 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(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英才校區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)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 </a:t>
            </a:r>
            <a:r>
              <a:rPr lang="en-US" altLang="zh-TW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R313</a:t>
            </a:r>
            <a:r>
              <a:rPr lang="zh-TW" altLang="en-US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</a:rPr>
              <a:t>教室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主軸二 ─ 廣告 ＋ SEO ＋ 個人加值（5 個關鍵環節）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 約 90 分鐘  ｜  講授 ＋ 現場 Demo  ｜  從『品牌的廣告』延伸到『學生個人的競爭力』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777240" cy="2011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457200" y="219456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74320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15min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3154680"/>
            <a:ext cx="41148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Text 9"/>
          <p:cNvSpPr/>
          <p:nvPr/>
        </p:nvSpPr>
        <p:spPr>
          <a:xfrm>
            <a:off x="457200" y="324612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371600" y="20299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多語廣告文案生成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37160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不只翻譯，更要符合在地語感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371600" y="2834640"/>
            <a:ext cx="2606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中／英／日語境差異原則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多語提示詞技巧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Demo：同產品 3 語言廣告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251960" y="192024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Shape 14"/>
          <p:cNvSpPr/>
          <p:nvPr/>
        </p:nvSpPr>
        <p:spPr>
          <a:xfrm>
            <a:off x="4251960" y="1920240"/>
            <a:ext cx="777240" cy="2011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4251960" y="219456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4251960" y="274320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20min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434840" y="3154680"/>
            <a:ext cx="41148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" name="Text 18"/>
          <p:cNvSpPr/>
          <p:nvPr/>
        </p:nvSpPr>
        <p:spPr>
          <a:xfrm>
            <a:off x="4251960" y="324612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166360" y="20299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廣告視覺素材生成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16636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Midjourney／Ideogram 量產素材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166360" y="2834640"/>
            <a:ext cx="2606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不同平台規格快速生成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Ideogram 含字廣告圖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Demo：30 分出 12 張視覺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8046720" y="192024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23"/>
          <p:cNvSpPr/>
          <p:nvPr/>
        </p:nvSpPr>
        <p:spPr>
          <a:xfrm>
            <a:off x="8046720" y="1920240"/>
            <a:ext cx="777240" cy="2011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Text 24"/>
          <p:cNvSpPr/>
          <p:nvPr/>
        </p:nvSpPr>
        <p:spPr>
          <a:xfrm>
            <a:off x="8046720" y="219456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B3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8046720" y="274320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15min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229600" y="3154680"/>
            <a:ext cx="41148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9" name="Text 27"/>
          <p:cNvSpPr/>
          <p:nvPr/>
        </p:nvSpPr>
        <p:spPr>
          <a:xfrm>
            <a:off x="8046720" y="324612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8961120" y="202996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做 SEO 拓展國際商機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961120" y="24231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讓國外買家自己找上門的長期資產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961120" y="2834640"/>
            <a:ext cx="2606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挖海外買家搜尋關鍵字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ChatGPT／Claude 撰寫多語 SEO 文章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Demo：5 分鐘做出英文落地頁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57200" y="411480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4" name="Shape 32"/>
          <p:cNvSpPr/>
          <p:nvPr/>
        </p:nvSpPr>
        <p:spPr>
          <a:xfrm>
            <a:off x="457200" y="4114800"/>
            <a:ext cx="777240" cy="2011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" name="Text 33"/>
          <p:cNvSpPr/>
          <p:nvPr/>
        </p:nvSpPr>
        <p:spPr>
          <a:xfrm>
            <a:off x="457200" y="438912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</a:t>
            </a:r>
            <a:endParaRPr lang="en-US" sz="2400" dirty="0"/>
          </a:p>
        </p:txBody>
      </p:sp>
      <p:sp>
        <p:nvSpPr>
          <p:cNvPr id="36" name="Text 34"/>
          <p:cNvSpPr/>
          <p:nvPr/>
        </p:nvSpPr>
        <p:spPr>
          <a:xfrm>
            <a:off x="457200" y="493776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15min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40080" y="5349240"/>
            <a:ext cx="41148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6"/>
          <p:cNvSpPr/>
          <p:nvPr/>
        </p:nvSpPr>
        <p:spPr>
          <a:xfrm>
            <a:off x="457200" y="544068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1371600" y="422452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投放優化 ＋ A/B 測試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1371600" y="46177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分析數據自動建議調整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371600" y="5029200"/>
            <a:ext cx="2606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Meta／Google 報表 AI 解讀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找出高 ROAS 組合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Demo：拆解真實報表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251960" y="4114800"/>
            <a:ext cx="3611880" cy="2011680"/>
          </a:xfrm>
          <a:prstGeom prst="rect">
            <a:avLst/>
          </a:prstGeom>
          <a:solidFill>
            <a:srgbClr val="FCDB87"/>
          </a:solidFill>
          <a:ln w="1905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3" name="Shape 41"/>
          <p:cNvSpPr/>
          <p:nvPr/>
        </p:nvSpPr>
        <p:spPr>
          <a:xfrm>
            <a:off x="4251960" y="4114800"/>
            <a:ext cx="777240" cy="2011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4" name="Text 42"/>
          <p:cNvSpPr/>
          <p:nvPr/>
        </p:nvSpPr>
        <p:spPr>
          <a:xfrm>
            <a:off x="4251960" y="438912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</a:t>
            </a:r>
            <a:endParaRPr lang="en-US" sz="2400" dirty="0"/>
          </a:p>
        </p:txBody>
      </p:sp>
      <p:sp>
        <p:nvSpPr>
          <p:cNvPr id="45" name="Text 43"/>
          <p:cNvSpPr/>
          <p:nvPr/>
        </p:nvSpPr>
        <p:spPr>
          <a:xfrm>
            <a:off x="4251960" y="493776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25min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434840" y="5349240"/>
            <a:ext cx="41148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7" name="Text 45"/>
          <p:cNvSpPr/>
          <p:nvPr/>
        </p:nvSpPr>
        <p:spPr>
          <a:xfrm>
            <a:off x="4251960" y="5440680"/>
            <a:ext cx="777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166360" y="4224528"/>
            <a:ext cx="2606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個人競爭力升級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5166360" y="461772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C8102E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★ 國企系學生如何用 AI 讓自己『被選中』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166360" y="5029200"/>
            <a:ext cx="2606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履歷與面試力（含英文）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在校期間打造跨境作品集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95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時代的關鍵軟實力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8046720" y="4114800"/>
            <a:ext cx="3611880" cy="20116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2" name="Text 50"/>
          <p:cNvSpPr/>
          <p:nvPr/>
        </p:nvSpPr>
        <p:spPr>
          <a:xfrm>
            <a:off x="8229600" y="425196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★ 為什麼新增 B5？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8229600" y="4617720"/>
            <a:ext cx="3337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前 4 環節教『品牌怎麼贏』，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B5 教『同學畢業後怎麼贏』。
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時代不會用 AI 的人會被淘汰，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但只會用 AI 的人也會被淘汰——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「會問問題、會驗證 AI、會跟 AI 協作」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這 3 種軟實力才是雇主真正在找的人才。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5" name="Text 53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10 / 16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跨境行銷必備 AI 工具地圖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Tool Map for Cross-border Marketing  ｜  講座中將實際 Demo 各工具的最佳使用場景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6596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2743200" cy="50292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457200" y="19659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綜合對話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371600" y="2971800"/>
            <a:ext cx="914400" cy="0"/>
          </a:xfrm>
          <a:prstGeom prst="line">
            <a:avLst/>
          </a:prstGeom>
          <a:noFill/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Text 9"/>
          <p:cNvSpPr/>
          <p:nvPr/>
        </p:nvSpPr>
        <p:spPr>
          <a:xfrm>
            <a:off x="640080" y="306324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40080" y="32918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文案、簡報、客服腳本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19272" y="196596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4" name="Shape 12"/>
          <p:cNvSpPr/>
          <p:nvPr/>
        </p:nvSpPr>
        <p:spPr>
          <a:xfrm>
            <a:off x="3319272" y="1965960"/>
            <a:ext cx="2743200" cy="50292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3319272" y="19659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502152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長文分析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233672" y="2971800"/>
            <a:ext cx="91440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6"/>
          <p:cNvSpPr/>
          <p:nvPr/>
        </p:nvSpPr>
        <p:spPr>
          <a:xfrm>
            <a:off x="3502152" y="306324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502152" y="32918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市場報告、競品拆解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81344" y="196596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1" name="Shape 19"/>
          <p:cNvSpPr/>
          <p:nvPr/>
        </p:nvSpPr>
        <p:spPr>
          <a:xfrm>
            <a:off x="6181344" y="1965960"/>
            <a:ext cx="2743200" cy="50292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Text 20"/>
          <p:cNvSpPr/>
          <p:nvPr/>
        </p:nvSpPr>
        <p:spPr>
          <a:xfrm>
            <a:off x="6181344" y="19659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64224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搜尋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095744" y="2971800"/>
            <a:ext cx="914400" cy="0"/>
          </a:xfrm>
          <a:prstGeom prst="line">
            <a:avLst/>
          </a:prstGeom>
          <a:noFill/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6364224" y="306324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364224" y="32918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市場研究、即時匯率關稅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9043416" y="196596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8" name="Shape 26"/>
          <p:cNvSpPr/>
          <p:nvPr/>
        </p:nvSpPr>
        <p:spPr>
          <a:xfrm>
            <a:off x="9043416" y="1965960"/>
            <a:ext cx="2743200" cy="50292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9" name="Text 27"/>
          <p:cNvSpPr/>
          <p:nvPr/>
        </p:nvSpPr>
        <p:spPr>
          <a:xfrm>
            <a:off x="9043416" y="19659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226296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視覺生成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9957816" y="2971800"/>
            <a:ext cx="914400" cy="0"/>
          </a:xfrm>
          <a:prstGeom prst="line">
            <a:avLst/>
          </a:prstGeom>
          <a:noFill/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30"/>
          <p:cNvSpPr/>
          <p:nvPr/>
        </p:nvSpPr>
        <p:spPr>
          <a:xfrm>
            <a:off x="9226296" y="306324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9226296" y="32918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廣告主視覺、商品情境圖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57200" y="416052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35" name="Shape 33"/>
          <p:cNvSpPr/>
          <p:nvPr/>
        </p:nvSpPr>
        <p:spPr>
          <a:xfrm>
            <a:off x="457200" y="4160520"/>
            <a:ext cx="2743200" cy="502920"/>
          </a:xfrm>
          <a:prstGeom prst="rect">
            <a:avLst/>
          </a:prstGeom>
          <a:solidFill>
            <a:srgbClr val="8E5CC4"/>
          </a:solidFill>
          <a:ln w="12700">
            <a:solidFill>
              <a:srgbClr val="8E5CC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6" name="Text 34"/>
          <p:cNvSpPr/>
          <p:nvPr/>
        </p:nvSpPr>
        <p:spPr>
          <a:xfrm>
            <a:off x="457200" y="41605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Ideogram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0080" y="48006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文字圖像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1371600" y="5166360"/>
            <a:ext cx="914400" cy="0"/>
          </a:xfrm>
          <a:prstGeom prst="line">
            <a:avLst/>
          </a:prstGeom>
          <a:noFill/>
          <a:ln w="12700">
            <a:solidFill>
              <a:srgbClr val="8E5CC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" name="Text 37"/>
          <p:cNvSpPr/>
          <p:nvPr/>
        </p:nvSpPr>
        <p:spPr>
          <a:xfrm>
            <a:off x="640080" y="52578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40080" y="548640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廣告 Banner、含字海報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3319272" y="416052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42" name="Shape 40"/>
          <p:cNvSpPr/>
          <p:nvPr/>
        </p:nvSpPr>
        <p:spPr>
          <a:xfrm>
            <a:off x="3319272" y="4160520"/>
            <a:ext cx="2743200" cy="502920"/>
          </a:xfrm>
          <a:prstGeom prst="rect">
            <a:avLst/>
          </a:prstGeom>
          <a:solidFill>
            <a:srgbClr val="5B6FA1"/>
          </a:solidFill>
          <a:ln w="12700">
            <a:solidFill>
              <a:srgbClr val="5B6FA1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3" name="Text 41"/>
          <p:cNvSpPr/>
          <p:nvPr/>
        </p:nvSpPr>
        <p:spPr>
          <a:xfrm>
            <a:off x="3319272" y="41605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Helium 10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3502152" y="48006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選品研究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4233672" y="5166360"/>
            <a:ext cx="914400" cy="0"/>
          </a:xfrm>
          <a:prstGeom prst="line">
            <a:avLst/>
          </a:prstGeom>
          <a:noFill/>
          <a:ln w="12700">
            <a:solidFill>
              <a:srgbClr val="5B6FA1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6" name="Text 44"/>
          <p:cNvSpPr/>
          <p:nvPr/>
        </p:nvSpPr>
        <p:spPr>
          <a:xfrm>
            <a:off x="3502152" y="52578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3502152" y="548640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Amazon 跨境選品分析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6181344" y="416052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49" name="Shape 47"/>
          <p:cNvSpPr/>
          <p:nvPr/>
        </p:nvSpPr>
        <p:spPr>
          <a:xfrm>
            <a:off x="6181344" y="4160520"/>
            <a:ext cx="2743200" cy="502920"/>
          </a:xfrm>
          <a:prstGeom prst="rect">
            <a:avLst/>
          </a:prstGeom>
          <a:solidFill>
            <a:srgbClr val="C77B40"/>
          </a:solidFill>
          <a:ln w="12700">
            <a:solidFill>
              <a:srgbClr val="C77B4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0" name="Text 48"/>
          <p:cNvSpPr/>
          <p:nvPr/>
        </p:nvSpPr>
        <p:spPr>
          <a:xfrm>
            <a:off x="6181344" y="41605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DeepL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64224" y="48006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專業翻譯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7095744" y="5166360"/>
            <a:ext cx="914400" cy="0"/>
          </a:xfrm>
          <a:prstGeom prst="line">
            <a:avLst/>
          </a:prstGeom>
          <a:noFill/>
          <a:ln w="12700">
            <a:solidFill>
              <a:srgbClr val="C77B4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3" name="Text 51"/>
          <p:cNvSpPr/>
          <p:nvPr/>
        </p:nvSpPr>
        <p:spPr>
          <a:xfrm>
            <a:off x="6364224" y="52578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6364224" y="548640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商務信、產品說明書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9043416" y="4160520"/>
            <a:ext cx="27432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56" name="Shape 54"/>
          <p:cNvSpPr/>
          <p:nvPr/>
        </p:nvSpPr>
        <p:spPr>
          <a:xfrm>
            <a:off x="9043416" y="4160520"/>
            <a:ext cx="2743200" cy="50292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7" name="Text 55"/>
          <p:cNvSpPr/>
          <p:nvPr/>
        </p:nvSpPr>
        <p:spPr>
          <a:xfrm>
            <a:off x="9043416" y="41605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 AI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9226296" y="48006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知識管理</a:t>
            </a:r>
            <a:endParaRPr lang="en-US" sz="1300" dirty="0"/>
          </a:p>
        </p:txBody>
      </p:sp>
      <p:sp>
        <p:nvSpPr>
          <p:cNvPr id="59" name="Shape 57"/>
          <p:cNvSpPr/>
          <p:nvPr/>
        </p:nvSpPr>
        <p:spPr>
          <a:xfrm>
            <a:off x="9957816" y="5166360"/>
            <a:ext cx="914400" cy="0"/>
          </a:xfrm>
          <a:prstGeom prst="line">
            <a:avLst/>
          </a:prstGeom>
          <a:noFill/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0" name="Text 58"/>
          <p:cNvSpPr/>
          <p:nvPr/>
        </p:nvSpPr>
        <p:spPr>
          <a:xfrm>
            <a:off x="9226296" y="52578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最佳使用場景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9226296" y="548640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 SOP、提示詞庫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★ </a:t>
            </a:r>
            <a:r>
              <a:rPr lang="en-US" sz="1100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本講座除介紹工具外，更會說明『同一個任務』用不同工具的差異與取捨——讓同學日後就業面試時，能講出『為什麼選這個工具』的決策邏輯，這比單純會用更值錢。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4" name="Text 62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11 / 16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實體課堂專屬設計：不只是聽，更要動手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On-site Classroom Design  ｜  3 小時實體授課，鼓勵同學帶筆電同步操作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2743200" cy="210312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1508760" y="2240280"/>
            <a:ext cx="640080" cy="640080"/>
          </a:xfrm>
          <a:prstGeom prst="ellipse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237744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2971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現場互動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080" y="338328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Slido 即時投票、舉手提問，避免單向講座、提升學生參與度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337560" y="2011680"/>
            <a:ext cx="2743200" cy="210312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Shape 9"/>
          <p:cNvSpPr/>
          <p:nvPr/>
        </p:nvSpPr>
        <p:spPr>
          <a:xfrm>
            <a:off x="4389120" y="2240280"/>
            <a:ext cx="640080" cy="640080"/>
          </a:xfrm>
          <a:prstGeom prst="ellipse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280" y="2377440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337560" y="2971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同步操作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3520440" y="338328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鼓勵同學帶筆電現場跟著操作，講師當場示範、同學當場驗證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217920" y="2011680"/>
            <a:ext cx="2743200" cy="210312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3"/>
          <p:cNvSpPr/>
          <p:nvPr/>
        </p:nvSpPr>
        <p:spPr>
          <a:xfrm>
            <a:off x="7269480" y="2240280"/>
            <a:ext cx="640080" cy="640080"/>
          </a:xfrm>
          <a:prstGeom prst="ellipse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2377440"/>
            <a:ext cx="365760" cy="3657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217920" y="2971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現場 Demo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400800" y="338328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講師螢幕分享、實時操作各 AI 工具，每個案例 5 分鐘出成品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9098280" y="2011680"/>
            <a:ext cx="2743200" cy="210312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Shape 17"/>
          <p:cNvSpPr/>
          <p:nvPr/>
        </p:nvSpPr>
        <p:spPr>
          <a:xfrm>
            <a:off x="10149840" y="2240280"/>
            <a:ext cx="640080" cy="640080"/>
          </a:xfrm>
          <a:prstGeom prst="ellipse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0" y="2377440"/>
            <a:ext cx="365760" cy="36576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098280" y="29718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業界視野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9281160" y="338328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不只教工具操作，更帶來戰國策跨 40 國基礎建設的真實國際行銷觀察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457200" y="43891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3 小時實體講座節奏（09:00 - 12:00）</a:t>
            </a:r>
            <a:endParaRPr lang="en-US" sz="1400" dirty="0"/>
          </a:p>
        </p:txBody>
      </p:sp>
      <p:sp>
        <p:nvSpPr>
          <p:cNvPr id="27" name="Shape 21"/>
          <p:cNvSpPr/>
          <p:nvPr/>
        </p:nvSpPr>
        <p:spPr>
          <a:xfrm>
            <a:off x="457200" y="5212080"/>
            <a:ext cx="11247120" cy="0"/>
          </a:xfrm>
          <a:prstGeom prst="line">
            <a:avLst/>
          </a:prstGeom>
          <a:noFill/>
          <a:ln w="254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8" name="Shape 22"/>
          <p:cNvSpPr/>
          <p:nvPr/>
        </p:nvSpPr>
        <p:spPr>
          <a:xfrm>
            <a:off x="749808" y="5047488"/>
            <a:ext cx="329184" cy="329184"/>
          </a:xfrm>
          <a:prstGeom prst="ellipse">
            <a:avLst/>
          </a:prstGeom>
          <a:solidFill>
            <a:srgbClr val="8B000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9" name="Text 23"/>
          <p:cNvSpPr/>
          <p:nvPr/>
        </p:nvSpPr>
        <p:spPr>
          <a:xfrm>
            <a:off x="274320" y="47365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09:00</a:t>
            </a:r>
            <a:endParaRPr lang="en-US" sz="1100" dirty="0"/>
          </a:p>
        </p:txBody>
      </p:sp>
      <p:sp>
        <p:nvSpPr>
          <p:cNvPr id="30" name="Text 24"/>
          <p:cNvSpPr/>
          <p:nvPr/>
        </p:nvSpPr>
        <p:spPr>
          <a:xfrm>
            <a:off x="0" y="54406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開場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＋ 互動暖身</a:t>
            </a:r>
            <a:endParaRPr lang="en-US" sz="1100" dirty="0"/>
          </a:p>
        </p:txBody>
      </p:sp>
      <p:sp>
        <p:nvSpPr>
          <p:cNvPr id="31" name="Shape 25"/>
          <p:cNvSpPr/>
          <p:nvPr/>
        </p:nvSpPr>
        <p:spPr>
          <a:xfrm>
            <a:off x="3035808" y="5047488"/>
            <a:ext cx="329184" cy="329184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26"/>
          <p:cNvSpPr/>
          <p:nvPr/>
        </p:nvSpPr>
        <p:spPr>
          <a:xfrm>
            <a:off x="2560320" y="47365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09:30</a:t>
            </a:r>
            <a:endParaRPr lang="en-US" sz="1100" dirty="0"/>
          </a:p>
        </p:txBody>
      </p:sp>
      <p:sp>
        <p:nvSpPr>
          <p:cNvPr id="33" name="Text 27"/>
          <p:cNvSpPr/>
          <p:nvPr/>
        </p:nvSpPr>
        <p:spPr>
          <a:xfrm>
            <a:off x="2286000" y="54406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主軸一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市場分析與選品</a:t>
            </a:r>
            <a:endParaRPr lang="en-US" sz="1100" dirty="0"/>
          </a:p>
        </p:txBody>
      </p:sp>
      <p:sp>
        <p:nvSpPr>
          <p:cNvPr id="34" name="Shape 28"/>
          <p:cNvSpPr/>
          <p:nvPr/>
        </p:nvSpPr>
        <p:spPr>
          <a:xfrm>
            <a:off x="5779008" y="5047488"/>
            <a:ext cx="329184" cy="329184"/>
          </a:xfrm>
          <a:prstGeom prst="ellipse">
            <a:avLst/>
          </a:prstGeom>
          <a:solidFill>
            <a:srgbClr val="6B7280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" name="Text 29"/>
          <p:cNvSpPr/>
          <p:nvPr/>
        </p:nvSpPr>
        <p:spPr>
          <a:xfrm>
            <a:off x="5303520" y="47365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10:30</a:t>
            </a:r>
            <a:endParaRPr lang="en-US" sz="1100" dirty="0"/>
          </a:p>
        </p:txBody>
      </p:sp>
      <p:sp>
        <p:nvSpPr>
          <p:cNvPr id="36" name="Text 30"/>
          <p:cNvSpPr/>
          <p:nvPr/>
        </p:nvSpPr>
        <p:spPr>
          <a:xfrm>
            <a:off x="5029200" y="54406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中場休息 ＋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問答</a:t>
            </a:r>
            <a:endParaRPr lang="en-US" sz="1100" dirty="0"/>
          </a:p>
        </p:txBody>
      </p:sp>
      <p:sp>
        <p:nvSpPr>
          <p:cNvPr id="37" name="Shape 31"/>
          <p:cNvSpPr/>
          <p:nvPr/>
        </p:nvSpPr>
        <p:spPr>
          <a:xfrm>
            <a:off x="8065008" y="5047488"/>
            <a:ext cx="329184" cy="329184"/>
          </a:xfrm>
          <a:prstGeom prst="ellipse">
            <a:avLst/>
          </a:prstGeom>
          <a:solidFill>
            <a:srgbClr val="F5C849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2"/>
          <p:cNvSpPr/>
          <p:nvPr/>
        </p:nvSpPr>
        <p:spPr>
          <a:xfrm>
            <a:off x="7589520" y="47365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10:45</a:t>
            </a:r>
            <a:endParaRPr lang="en-US" sz="1100" dirty="0"/>
          </a:p>
        </p:txBody>
      </p:sp>
      <p:sp>
        <p:nvSpPr>
          <p:cNvPr id="39" name="Text 33"/>
          <p:cNvSpPr/>
          <p:nvPr/>
        </p:nvSpPr>
        <p:spPr>
          <a:xfrm>
            <a:off x="7315200" y="54406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主軸二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廣告 ＋ SEO</a:t>
            </a:r>
            <a:endParaRPr lang="en-US" sz="1100" dirty="0"/>
          </a:p>
        </p:txBody>
      </p:sp>
      <p:sp>
        <p:nvSpPr>
          <p:cNvPr id="40" name="Shape 34"/>
          <p:cNvSpPr/>
          <p:nvPr/>
        </p:nvSpPr>
        <p:spPr>
          <a:xfrm>
            <a:off x="10808208" y="5047488"/>
            <a:ext cx="329184" cy="329184"/>
          </a:xfrm>
          <a:prstGeom prst="ellipse">
            <a:avLst/>
          </a:prstGeom>
          <a:solidFill>
            <a:srgbClr val="16A34A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1" name="Text 35"/>
          <p:cNvSpPr/>
          <p:nvPr/>
        </p:nvSpPr>
        <p:spPr>
          <a:xfrm>
            <a:off x="10332720" y="47365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12:00</a:t>
            </a:r>
            <a:endParaRPr lang="en-US" sz="1100" dirty="0"/>
          </a:p>
        </p:txBody>
      </p:sp>
      <p:sp>
        <p:nvSpPr>
          <p:cNvPr id="42" name="Text 36"/>
          <p:cNvSpPr/>
          <p:nvPr/>
        </p:nvSpPr>
        <p:spPr>
          <a:xfrm>
            <a:off x="10058400" y="54406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Q&amp;A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＋ 結語</a:t>
            </a:r>
            <a:endParaRPr lang="en-US" sz="1100" dirty="0"/>
          </a:p>
        </p:txBody>
      </p:sp>
      <p:sp>
        <p:nvSpPr>
          <p:cNvPr id="43" name="Shape 37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4" name="Text 38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45" name="Text 39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12 / 16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同類授課案例：行銷與管理領域實績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Past Engagements  ｜  林老師近年於大專院校與公部門的 AI 培訓授課摘錄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6596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65960"/>
            <a:ext cx="3611880" cy="45720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640080" y="19659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中華民國行銷傳播經理人協會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56032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40080" y="280720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工具在行銷實務的應用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333756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64008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008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業界經理人 ＋ 學界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37744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37744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工作坊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51960" y="196596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5"/>
          <p:cNvSpPr/>
          <p:nvPr/>
        </p:nvSpPr>
        <p:spPr>
          <a:xfrm>
            <a:off x="4251960" y="1965960"/>
            <a:ext cx="3611880" cy="45720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6"/>
          <p:cNvSpPr/>
          <p:nvPr/>
        </p:nvSpPr>
        <p:spPr>
          <a:xfrm>
            <a:off x="4434840" y="19659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崑山科技大學 企管系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34840" y="256032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434840" y="280720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與管理思維結合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434840" y="333756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Text 20"/>
          <p:cNvSpPr/>
          <p:nvPr/>
        </p:nvSpPr>
        <p:spPr>
          <a:xfrm>
            <a:off x="443484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43484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在校生 ＋ 教師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17220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17220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專題演講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046720" y="196596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7" name="Shape 25"/>
          <p:cNvSpPr/>
          <p:nvPr/>
        </p:nvSpPr>
        <p:spPr>
          <a:xfrm>
            <a:off x="8046720" y="1965960"/>
            <a:ext cx="3611880" cy="45720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8" name="Text 26"/>
          <p:cNvSpPr/>
          <p:nvPr/>
        </p:nvSpPr>
        <p:spPr>
          <a:xfrm>
            <a:off x="8229600" y="19659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國立高雄餐旅大學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229600" y="256032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8229600" y="280720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應用於觀光餐旅產業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229600" y="333756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30"/>
          <p:cNvSpPr/>
          <p:nvPr/>
        </p:nvSpPr>
        <p:spPr>
          <a:xfrm>
            <a:off x="822960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22960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教師 ＋ 學生 約 80 人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966960" y="338328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966960" y="359359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2 小時專題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57200" y="416052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7" name="Shape 35"/>
          <p:cNvSpPr/>
          <p:nvPr/>
        </p:nvSpPr>
        <p:spPr>
          <a:xfrm>
            <a:off x="457200" y="4160520"/>
            <a:ext cx="3611880" cy="45720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6"/>
          <p:cNvSpPr/>
          <p:nvPr/>
        </p:nvSpPr>
        <p:spPr>
          <a:xfrm>
            <a:off x="640080" y="41605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中山大學 中小企業研訓中心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40080" y="475488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40080" y="500176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經營管理與 AI 工具整合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640080" y="553212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2" name="Text 40"/>
          <p:cNvSpPr/>
          <p:nvPr/>
        </p:nvSpPr>
        <p:spPr>
          <a:xfrm>
            <a:off x="64008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4008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EMBA 學員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237744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237744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系列課程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251960" y="416052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7" name="Shape 45"/>
          <p:cNvSpPr/>
          <p:nvPr/>
        </p:nvSpPr>
        <p:spPr>
          <a:xfrm>
            <a:off x="4251960" y="4160520"/>
            <a:ext cx="3611880" cy="457200"/>
          </a:xfrm>
          <a:prstGeom prst="rect">
            <a:avLst/>
          </a:prstGeom>
          <a:solidFill>
            <a:srgbClr val="5B6FA1"/>
          </a:solidFill>
          <a:ln w="12700">
            <a:solidFill>
              <a:srgbClr val="5B6FA1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8" name="Text 46"/>
          <p:cNvSpPr/>
          <p:nvPr/>
        </p:nvSpPr>
        <p:spPr>
          <a:xfrm>
            <a:off x="4434840" y="41605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經濟部中小企業處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4434840" y="475488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434840" y="500176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賦能中小企業經營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4434840" y="553212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2" name="Text 50"/>
          <p:cNvSpPr/>
          <p:nvPr/>
        </p:nvSpPr>
        <p:spPr>
          <a:xfrm>
            <a:off x="443484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43484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中小企業領袖班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17220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17220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多場次連訓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8046720" y="4160520"/>
            <a:ext cx="361188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7" name="Shape 55"/>
          <p:cNvSpPr/>
          <p:nvPr/>
        </p:nvSpPr>
        <p:spPr>
          <a:xfrm>
            <a:off x="8046720" y="4160520"/>
            <a:ext cx="3611880" cy="457200"/>
          </a:xfrm>
          <a:prstGeom prst="rect">
            <a:avLst/>
          </a:prstGeom>
          <a:solidFill>
            <a:srgbClr val="8E5CC4"/>
          </a:solidFill>
          <a:ln w="12700">
            <a:solidFill>
              <a:srgbClr val="8E5CC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8" name="Text 56"/>
          <p:cNvSpPr/>
          <p:nvPr/>
        </p:nvSpPr>
        <p:spPr>
          <a:xfrm>
            <a:off x="8229600" y="41605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銘傳大學</a:t>
            </a:r>
            <a:endParaRPr lang="en-US" sz="1300" dirty="0"/>
          </a:p>
        </p:txBody>
      </p:sp>
      <p:sp>
        <p:nvSpPr>
          <p:cNvPr id="59" name="Text 57"/>
          <p:cNvSpPr/>
          <p:nvPr/>
        </p:nvSpPr>
        <p:spPr>
          <a:xfrm>
            <a:off x="8229600" y="475488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講題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8229600" y="5001768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工具在學術研究的應用</a:t>
            </a:r>
            <a:endParaRPr lang="en-US" sz="1200" dirty="0"/>
          </a:p>
        </p:txBody>
      </p:sp>
      <p:sp>
        <p:nvSpPr>
          <p:cNvPr id="61" name="Shape 59"/>
          <p:cNvSpPr/>
          <p:nvPr/>
        </p:nvSpPr>
        <p:spPr>
          <a:xfrm>
            <a:off x="8229600" y="5532120"/>
            <a:ext cx="329184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2" name="Text 60"/>
          <p:cNvSpPr/>
          <p:nvPr/>
        </p:nvSpPr>
        <p:spPr>
          <a:xfrm>
            <a:off x="822960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規模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822960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教師 ＋ 學生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9966960" y="557784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3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9966960" y="5788152"/>
            <a:ext cx="1554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系列演講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※ 上述案例為節錄，完整授課實績可於合作確認後另行提供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" name="Text 66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13 / 16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講座方案與費用說明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Lecture Package  ｜  3 小時實體專題講座、台中授課、配合貴校鐘點費標準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1280160" y="2011680"/>
            <a:ext cx="9601200" cy="44348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1280160" y="1645920"/>
            <a:ext cx="9601200" cy="365760"/>
          </a:xfrm>
          <a:prstGeom prst="rect">
            <a:avLst/>
          </a:prstGeom>
          <a:solidFill>
            <a:srgbClr val="FCDB87"/>
          </a:solidFill>
          <a:ln w="12700">
            <a:solidFill>
              <a:srgbClr val="FCDB87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1280160" y="16459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9A0C24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★ 為臺中教育大學國企系學生量身規劃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645920" y="22860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 ｜  CROSS-BORDER LECTURE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645920" y="260604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實體專題講座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645920" y="32004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國際行銷 AI 實務｜台灣中小品牌跨境出海全攻略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645920" y="3703320"/>
            <a:ext cx="457200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645920" y="3840480"/>
            <a:ext cx="1463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0" dirty="0"/>
          </a:p>
        </p:txBody>
      </p:sp>
      <p:sp>
        <p:nvSpPr>
          <p:cNvPr id="14" name="Text 12"/>
          <p:cNvSpPr/>
          <p:nvPr/>
        </p:nvSpPr>
        <p:spPr>
          <a:xfrm>
            <a:off x="3063240" y="42062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小時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063240" y="46177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實體授課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645920" y="5303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講師鐘點費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645920" y="55321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依貴校鐘點費標準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645920" y="6035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※ 林老師願配合貴校外聘講師鐘點費標準。高鐵交通與接駁安排，依貴校來信規劃辦理即可。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766560" y="2286000"/>
            <a:ext cx="54864" cy="388620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" name="Text 18"/>
          <p:cNvSpPr/>
          <p:nvPr/>
        </p:nvSpPr>
        <p:spPr>
          <a:xfrm>
            <a:off x="6995160" y="22860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講座內容（總計 3 小時）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995160" y="26974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主軸一 ─ 跨境市場分析與選品 (1.5 hr)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995160" y="297180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A1　目標市場研究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A2　選品邏輯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A3　競品分析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A4　品牌定位與差異化故事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995160" y="40233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主軸二 ─ 跨境廣告與 SEO (1.5 hr)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995160" y="429768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B1　多語廣告文案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B2　廣告視覺生成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B3　用 AI 做 SEO 拓展國際商機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B4　投放優化 ＋ A/B 測試</a:t>
            </a:r>
            <a:endParaRPr lang="en-US" sz="1000" dirty="0"/>
          </a:p>
          <a:p>
            <a:pPr marL="342900" indent="-342900">
              <a:spcAft>
                <a:spcPts val="100"/>
              </a:spcAft>
              <a:buSzPct val="100000"/>
              <a:buChar char="✔"/>
            </a:pPr>
            <a:r>
              <a:rPr lang="en-US" sz="1000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B5　個人競爭力升級 ★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Text 24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14 / 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講座／企業內訓結業證書（免費）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Certificate of Completion  ｜  完訓同學由戰國策集團免費頒發具識別碼之結業證書，可寫入個人專業履歷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4572000" cy="457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pic>
        <p:nvPicPr>
          <p:cNvPr id="7" name="Image 0" descr="/home/claude/nss-ntcu-proposal/cert-sampl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2057400"/>
            <a:ext cx="3108960" cy="42976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188720" y="6062472"/>
            <a:ext cx="3108960" cy="292608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6"/>
          <p:cNvSpPr/>
          <p:nvPr/>
        </p:nvSpPr>
        <p:spPr>
          <a:xfrm>
            <a:off x="1188720" y="606247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樣式範本　SAMPLE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303520" y="1920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證書內容說明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303520" y="2331720"/>
            <a:ext cx="365760" cy="36576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Shape 9"/>
          <p:cNvSpPr/>
          <p:nvPr/>
        </p:nvSpPr>
        <p:spPr>
          <a:xfrm>
            <a:off x="5303520" y="2606040"/>
            <a:ext cx="640080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Shape 10"/>
          <p:cNvSpPr/>
          <p:nvPr/>
        </p:nvSpPr>
        <p:spPr>
          <a:xfrm>
            <a:off x="5303520" y="2606040"/>
            <a:ext cx="91440" cy="868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Shape 11"/>
          <p:cNvSpPr/>
          <p:nvPr/>
        </p:nvSpPr>
        <p:spPr>
          <a:xfrm>
            <a:off x="5532120" y="2807208"/>
            <a:ext cx="502920" cy="502920"/>
          </a:xfrm>
          <a:prstGeom prst="ellipse">
            <a:avLst/>
          </a:prstGeom>
          <a:solidFill>
            <a:srgbClr val="FBF7F5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704" y="2907792"/>
            <a:ext cx="301752" cy="30175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2715768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唯一識別編號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6217920" y="30632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每張證書配發唯一編號（如 TC-202604-XXXXX），可線上查驗真偽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303520" y="3566160"/>
            <a:ext cx="640080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Shape 15"/>
          <p:cNvSpPr/>
          <p:nvPr/>
        </p:nvSpPr>
        <p:spPr>
          <a:xfrm>
            <a:off x="5303520" y="3566160"/>
            <a:ext cx="91440" cy="868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" name="Shape 16"/>
          <p:cNvSpPr/>
          <p:nvPr/>
        </p:nvSpPr>
        <p:spPr>
          <a:xfrm>
            <a:off x="5532120" y="3767328"/>
            <a:ext cx="502920" cy="502920"/>
          </a:xfrm>
          <a:prstGeom prst="ellipse">
            <a:avLst/>
          </a:prstGeom>
          <a:solidFill>
            <a:srgbClr val="FBF7F5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704" y="3867912"/>
            <a:ext cx="301752" cy="30175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217920" y="3675888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戰國策集團官方頒發</a:t>
            </a:r>
            <a:endParaRPr lang="en-US" sz="1400" dirty="0"/>
          </a:p>
        </p:txBody>
      </p:sp>
      <p:sp>
        <p:nvSpPr>
          <p:cNvPr id="23" name="Text 18"/>
          <p:cNvSpPr/>
          <p:nvPr/>
        </p:nvSpPr>
        <p:spPr>
          <a:xfrm>
            <a:off x="6217920" y="402336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由戰國策網路科技（股）公司核發，執行長林尚能親簽，具公信力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5303520" y="4526280"/>
            <a:ext cx="640080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20"/>
          <p:cNvSpPr/>
          <p:nvPr/>
        </p:nvSpPr>
        <p:spPr>
          <a:xfrm>
            <a:off x="5303520" y="4526280"/>
            <a:ext cx="91440" cy="868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Shape 21"/>
          <p:cNvSpPr/>
          <p:nvPr/>
        </p:nvSpPr>
        <p:spPr>
          <a:xfrm>
            <a:off x="5532120" y="4727448"/>
            <a:ext cx="502920" cy="502920"/>
          </a:xfrm>
          <a:prstGeom prst="ellipse">
            <a:avLst/>
          </a:prstGeom>
          <a:solidFill>
            <a:srgbClr val="FBF7F5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2704" y="4828032"/>
            <a:ext cx="301752" cy="301752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217920" y="4636008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完整課程紀錄</a:t>
            </a:r>
            <a:endParaRPr lang="en-US" sz="1400" dirty="0"/>
          </a:p>
        </p:txBody>
      </p:sp>
      <p:sp>
        <p:nvSpPr>
          <p:cNvPr id="29" name="Text 23"/>
          <p:cNvSpPr/>
          <p:nvPr/>
        </p:nvSpPr>
        <p:spPr>
          <a:xfrm>
            <a:off x="6217920" y="498348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載明國際行銷 AI 講座課程名稱、時數、講師資訊，學生可放入個人履歷與作品集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5303520" y="5486400"/>
            <a:ext cx="640080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" name="Shape 25"/>
          <p:cNvSpPr/>
          <p:nvPr/>
        </p:nvSpPr>
        <p:spPr>
          <a:xfrm>
            <a:off x="5303520" y="5486400"/>
            <a:ext cx="91440" cy="86868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Shape 26"/>
          <p:cNvSpPr/>
          <p:nvPr/>
        </p:nvSpPr>
        <p:spPr>
          <a:xfrm>
            <a:off x="5532120" y="5687568"/>
            <a:ext cx="502920" cy="502920"/>
          </a:xfrm>
          <a:prstGeom prst="ellipse">
            <a:avLst/>
          </a:prstGeom>
          <a:solidFill>
            <a:srgbClr val="FBF7F5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2704" y="5788152"/>
            <a:ext cx="301752" cy="301752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6217920" y="5596128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面試加分項</a:t>
            </a:r>
            <a:endParaRPr lang="en-US" sz="1400" dirty="0"/>
          </a:p>
        </p:txBody>
      </p:sp>
      <p:sp>
        <p:nvSpPr>
          <p:cNvPr id="35" name="Text 28"/>
          <p:cNvSpPr/>
          <p:nvPr/>
        </p:nvSpPr>
        <p:spPr>
          <a:xfrm>
            <a:off x="6217920" y="594360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結業證書可作為求職時『AI 工具使用能力』的佐證，是國企系畢業生跨境工作的差異化亮點</a:t>
            </a:r>
            <a:endParaRPr lang="en-US" sz="1100" dirty="0"/>
          </a:p>
        </p:txBody>
      </p:sp>
      <p:sp>
        <p:nvSpPr>
          <p:cNvPr id="36" name="Shape 29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7" name="Text 30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38" name="Text 31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15 / 16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9A0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Text 1"/>
          <p:cNvSpPr/>
          <p:nvPr/>
        </p:nvSpPr>
        <p:spPr>
          <a:xfrm>
            <a:off x="822960" y="6400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從『會用 AI』到『用得有戰略』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讓國企系學生提早接軌業界跨境行銷實戰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822960" y="2743200"/>
            <a:ext cx="1051560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822960" y="2926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4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接下來的三步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38328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1554480" y="3456432"/>
            <a:ext cx="0" cy="411480"/>
          </a:xfrm>
          <a:prstGeom prst="line">
            <a:avLst/>
          </a:prstGeom>
          <a:noFill/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1737360" y="3383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需求訪談（30～60 分鐘）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737360" y="3703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深入了解學生程度、課程進度，以及吳老師希望本場講座達成的具體成果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402336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554480" y="4096512"/>
            <a:ext cx="0" cy="411480"/>
          </a:xfrm>
          <a:prstGeom prst="line">
            <a:avLst/>
          </a:prstGeom>
          <a:noFill/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Text 12"/>
          <p:cNvSpPr/>
          <p:nvPr/>
        </p:nvSpPr>
        <p:spPr>
          <a:xfrm>
            <a:off x="1737360" y="40233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正式報價書 ＋ 講師簡歷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737360" y="43434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依訪談結果產出客製化講座大綱、報價（依貴校預算）、林老師完整講師簡歷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2960" y="466344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554480" y="4736592"/>
            <a:ext cx="0" cy="411480"/>
          </a:xfrm>
          <a:prstGeom prst="line">
            <a:avLst/>
          </a:prstGeom>
          <a:noFill/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6"/>
          <p:cNvSpPr/>
          <p:nvPr/>
        </p:nvSpPr>
        <p:spPr>
          <a:xfrm>
            <a:off x="1737360" y="4663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正式邀約 ＋ 講座啟動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737360" y="4983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確認日期後安排，講師於講座當日依貴校交通安排前往台中授課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5486400"/>
            <a:ext cx="10515600" cy="960120"/>
          </a:xfrm>
          <a:prstGeom prst="rect">
            <a:avLst/>
          </a:prstGeom>
          <a:solidFill>
            <a:srgbClr val="2A2A2A"/>
          </a:solidFill>
          <a:ln w="635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1" name="Text 19"/>
          <p:cNvSpPr/>
          <p:nvPr/>
        </p:nvSpPr>
        <p:spPr>
          <a:xfrm>
            <a:off x="1005840" y="5532120"/>
            <a:ext cx="10149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</a:t>
            </a:r>
            <a:r>
              <a:rPr lang="en-US" sz="1200" dirty="0">
                <a:solidFill>
                  <a:srgbClr val="E8B8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    ｜    林尚能 老師    ｜  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ai.com.tw</a:t>
            </a:r>
            <a:r>
              <a:rPr lang="en-US" sz="12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｜    nss.com.tw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005840" y="5943600"/>
            <a:ext cx="1014984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Text 21"/>
          <p:cNvSpPr/>
          <p:nvPr/>
        </p:nvSpPr>
        <p:spPr>
          <a:xfrm>
            <a:off x="1005840" y="5989320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免付費專線　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0800-003-191</a:t>
            </a:r>
            <a:r>
              <a:rPr lang="en-US" sz="1200" dirty="0">
                <a:solidFill>
                  <a:srgbClr val="8B000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        ｜        </a:t>
            </a:r>
            <a:r>
              <a:rPr lang="en-US" sz="12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LINE ID　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@119m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16 / 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簡報大綱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457200" cy="4572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548640" y="2697480"/>
            <a:ext cx="3200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B8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六大主軸  ｜  讓國企系學生提早接軌業界 AI 行銷實戰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0" y="8229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5440680" y="9144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5623560" y="8229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需求理解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623560" y="11887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從國企系學生未來職場視角出發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0" y="17373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10"/>
          <p:cNvSpPr/>
          <p:nvPr/>
        </p:nvSpPr>
        <p:spPr>
          <a:xfrm>
            <a:off x="5440680" y="18288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5623560" y="17373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為何選擇戰國策＆林老師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623560" y="21031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 40 國基礎建設 ＋ 業界行銷實戰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0" y="26517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5440680" y="27432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5623560" y="26517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雙軸並重的講座架構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623560" y="30175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市場研究與選品 ＋ 廣告與 SEO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0" y="35661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600" dirty="0"/>
          </a:p>
        </p:txBody>
      </p:sp>
      <p:sp>
        <p:nvSpPr>
          <p:cNvPr id="20" name="Shape 18"/>
          <p:cNvSpPr/>
          <p:nvPr/>
        </p:nvSpPr>
        <p:spPr>
          <a:xfrm>
            <a:off x="5440680" y="36576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1" name="Text 19"/>
          <p:cNvSpPr/>
          <p:nvPr/>
        </p:nvSpPr>
        <p:spPr>
          <a:xfrm>
            <a:off x="5623560" y="35661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主軸一：跨境市場分析與選品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623560" y="39319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挖出真正能賣的市場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0" y="44805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3600" dirty="0"/>
          </a:p>
        </p:txBody>
      </p:sp>
      <p:sp>
        <p:nvSpPr>
          <p:cNvPr id="24" name="Shape 22"/>
          <p:cNvSpPr/>
          <p:nvPr/>
        </p:nvSpPr>
        <p:spPr>
          <a:xfrm>
            <a:off x="5440680" y="45720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5623560" y="44805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主軸二：跨境廣告 ＋ 個人加值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623560" y="48463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文案、視覺、SEO 拓展、投放、學生競爭力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0" y="539496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3600" dirty="0"/>
          </a:p>
        </p:txBody>
      </p:sp>
      <p:sp>
        <p:nvSpPr>
          <p:cNvPr id="28" name="Shape 26"/>
          <p:cNvSpPr/>
          <p:nvPr/>
        </p:nvSpPr>
        <p:spPr>
          <a:xfrm>
            <a:off x="5440680" y="5486400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9" name="Text 27"/>
          <p:cNvSpPr/>
          <p:nvPr/>
        </p:nvSpPr>
        <p:spPr>
          <a:xfrm>
            <a:off x="5623560" y="539496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講座方案與費用說明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5623560" y="576072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課程方案、結業證書、邀約流程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30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2 / 16</a:t>
            </a:r>
            <a:endParaRPr lang="en-US" sz="90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C47C0009-7B2A-BA1C-0CDB-BACA5F687308}"/>
              </a:ext>
            </a:extLst>
          </p:cNvPr>
          <p:cNvSpPr/>
          <p:nvPr/>
        </p:nvSpPr>
        <p:spPr>
          <a:xfrm>
            <a:off x="502920" y="402336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我們對台中教育大學國企系本次邀約的理解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Current State  ｜  從吳老師來信內容出發、聚焦縮短學生理論與實務的落差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361188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3611880" cy="73152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194560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25880" y="219456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背景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31520" y="2834640"/>
            <a:ext cx="310896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國立臺中教育大學 國際企業學系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邀約者：吳文貴 副教授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對象：國企系學生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形式：實體授課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251960" y="1920240"/>
            <a:ext cx="361188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2" name="Shape 9"/>
          <p:cNvSpPr/>
          <p:nvPr/>
        </p:nvSpPr>
        <p:spPr>
          <a:xfrm>
            <a:off x="4251960" y="1920240"/>
            <a:ext cx="3611880" cy="73152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280" y="219456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120640" y="219456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4526280" y="2834640"/>
            <a:ext cx="310896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國際行銷 AI 實務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策略佈局、工具應用、實際案例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縮短理論與實務的落差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業界最新視野與啟發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046720" y="1920240"/>
            <a:ext cx="361188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3"/>
          <p:cNvSpPr/>
          <p:nvPr/>
        </p:nvSpPr>
        <p:spPr>
          <a:xfrm>
            <a:off x="8046720" y="1920240"/>
            <a:ext cx="3611880" cy="73152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0" y="2194560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915400" y="219456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預計時間</a:t>
            </a:r>
            <a:endParaRPr lang="en-US" sz="2200" dirty="0"/>
          </a:p>
        </p:txBody>
      </p:sp>
      <p:sp>
        <p:nvSpPr>
          <p:cNvPr id="20" name="Text 15"/>
          <p:cNvSpPr/>
          <p:nvPr/>
        </p:nvSpPr>
        <p:spPr>
          <a:xfrm>
            <a:off x="8321040" y="2834640"/>
            <a:ext cx="310896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2026 年 5 月～6 月中旬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週四上午 09:00～12:00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課程時數：3 小時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地點：台中（學校提供接駁）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Text 17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3 / 16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國企系學生面對 AI 行銷的三大關鍵挑戰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Why Students Are Different  ｜  我們在多所大學授課與企業面試經驗中歸納的共通難題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11247120" cy="128016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109728" cy="128016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777240" y="205740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56032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737360" y="201168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課堂教 4P，職場用 ChatGPT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737360" y="24231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教科書上的行銷理論不會過時，但企業實際在用的工具完全是另一回事。學生畢業到職場前 3 個月，會經歷一段嚴重的『理論落地斷層』，自己摸索得很辛苦。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737360" y="28803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→ 需要『理論 ＋ 工具』雙軌示範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9235440" y="2286000"/>
            <a:ext cx="2286000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Text 11"/>
          <p:cNvSpPr/>
          <p:nvPr/>
        </p:nvSpPr>
        <p:spPr>
          <a:xfrm>
            <a:off x="9235440" y="22860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 與案例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57200" y="3337560"/>
            <a:ext cx="11247120" cy="128016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Shape 13"/>
          <p:cNvSpPr/>
          <p:nvPr/>
        </p:nvSpPr>
        <p:spPr>
          <a:xfrm>
            <a:off x="457200" y="3337560"/>
            <a:ext cx="109728" cy="128016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4"/>
          <p:cNvSpPr/>
          <p:nvPr/>
        </p:nvSpPr>
        <p:spPr>
          <a:xfrm>
            <a:off x="777240" y="34747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977640"/>
            <a:ext cx="457200" cy="45720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737360" y="342900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工具琳瑯滿目、不知從何下手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1737360" y="384048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ChatGPT、Claude、Midjourney、Perplexity、Notion AI⋯⋯每個都號稱『行銷神器』，但學生不知道實務上哪個工具用在哪個情境，盲目試錯反而更焦慮。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1737360" y="4297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→ 需要場景化的工具地圖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9235440" y="3703320"/>
            <a:ext cx="2286000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Text 19"/>
          <p:cNvSpPr/>
          <p:nvPr/>
        </p:nvSpPr>
        <p:spPr>
          <a:xfrm>
            <a:off x="9235440" y="370332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工具地圖環節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457200" y="4754880"/>
            <a:ext cx="11247120" cy="128016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21"/>
          <p:cNvSpPr/>
          <p:nvPr/>
        </p:nvSpPr>
        <p:spPr>
          <a:xfrm>
            <a:off x="457200" y="4754880"/>
            <a:ext cx="109728" cy="128016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Text 22"/>
          <p:cNvSpPr/>
          <p:nvPr/>
        </p:nvSpPr>
        <p:spPr>
          <a:xfrm>
            <a:off x="777240" y="489204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5394960"/>
            <a:ext cx="457200" cy="457200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1737360" y="484632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缺乏『真正出海』的台灣品牌案例</a:t>
            </a:r>
            <a:endParaRPr lang="en-US" sz="1800" dirty="0"/>
          </a:p>
        </p:txBody>
      </p:sp>
      <p:sp>
        <p:nvSpPr>
          <p:cNvPr id="29" name="Text 24"/>
          <p:cNvSpPr/>
          <p:nvPr/>
        </p:nvSpPr>
        <p:spPr>
          <a:xfrm>
            <a:off x="1737360" y="52578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課堂常用 Apple、Nike、Coca-Cola 大品牌案例，但學生畢業後可能進入的是 30 人以下的中小品牌。中小品牌如何用有限預算 ＋ AI 真的把產品賣到海外？這是現有教材最少的部分。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1737360" y="5715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→ 需要中小品牌跨境出海實戰案例</a:t>
            </a:r>
            <a:endParaRPr lang="en-US" sz="1100" dirty="0"/>
          </a:p>
        </p:txBody>
      </p:sp>
      <p:sp>
        <p:nvSpPr>
          <p:cNvPr id="31" name="Shape 26"/>
          <p:cNvSpPr/>
          <p:nvPr/>
        </p:nvSpPr>
        <p:spPr>
          <a:xfrm>
            <a:off x="9235440" y="5120640"/>
            <a:ext cx="2286000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27"/>
          <p:cNvSpPr/>
          <p:nvPr/>
        </p:nvSpPr>
        <p:spPr>
          <a:xfrm>
            <a:off x="9235440" y="51206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中小品牌實戰</a:t>
            </a:r>
            <a:endParaRPr lang="en-US" sz="1100" dirty="0"/>
          </a:p>
        </p:txBody>
      </p:sp>
      <p:sp>
        <p:nvSpPr>
          <p:cNvPr id="33" name="Shape 28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4" name="Text 29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4 / 16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9A0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為何選擇戰國策集團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Why NSS  ｜  25 年深耕、3 萬企業客戶、跨 40 國基礎建設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2697480" cy="1828800"/>
          </a:xfrm>
          <a:prstGeom prst="rect">
            <a:avLst/>
          </a:prstGeom>
          <a:solidFill>
            <a:srgbClr val="2A2A2A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57200" y="219456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年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34747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企業數位服務經驗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37560" y="2011680"/>
            <a:ext cx="2697480" cy="1828800"/>
          </a:xfrm>
          <a:prstGeom prst="rect">
            <a:avLst/>
          </a:prstGeom>
          <a:solidFill>
            <a:srgbClr val="2A2A2A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Text 9"/>
          <p:cNvSpPr/>
          <p:nvPr/>
        </p:nvSpPr>
        <p:spPr>
          <a:xfrm>
            <a:off x="3337560" y="219456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30,000</a:t>
            </a:r>
            <a:endParaRPr lang="en-US" sz="5600" dirty="0"/>
          </a:p>
        </p:txBody>
      </p:sp>
      <p:sp>
        <p:nvSpPr>
          <p:cNvPr id="12" name="Text 10"/>
          <p:cNvSpPr/>
          <p:nvPr/>
        </p:nvSpPr>
        <p:spPr>
          <a:xfrm>
            <a:off x="3337560" y="310896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家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337560" y="34747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中小企業客戶服務實績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17920" y="2011680"/>
            <a:ext cx="2697480" cy="1828800"/>
          </a:xfrm>
          <a:prstGeom prst="rect">
            <a:avLst/>
          </a:prstGeom>
          <a:solidFill>
            <a:srgbClr val="2A2A2A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6217920" y="219456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5600" dirty="0"/>
          </a:p>
        </p:txBody>
      </p:sp>
      <p:sp>
        <p:nvSpPr>
          <p:cNvPr id="16" name="Text 14"/>
          <p:cNvSpPr/>
          <p:nvPr/>
        </p:nvSpPr>
        <p:spPr>
          <a:xfrm>
            <a:off x="6217920" y="310896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217920" y="34747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全球基礎建設覆蓋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098280" y="2011680"/>
            <a:ext cx="2697480" cy="1828800"/>
          </a:xfrm>
          <a:prstGeom prst="rect">
            <a:avLst/>
          </a:prstGeom>
          <a:solidFill>
            <a:srgbClr val="2A2A2A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Text 17"/>
          <p:cNvSpPr/>
          <p:nvPr/>
        </p:nvSpPr>
        <p:spPr>
          <a:xfrm>
            <a:off x="9098280" y="2194560"/>
            <a:ext cx="2697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5600" dirty="0"/>
          </a:p>
        </p:txBody>
      </p:sp>
      <p:sp>
        <p:nvSpPr>
          <p:cNvPr id="20" name="Text 18"/>
          <p:cNvSpPr/>
          <p:nvPr/>
        </p:nvSpPr>
        <p:spPr>
          <a:xfrm>
            <a:off x="9098280" y="310896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+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098280" y="34747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A8A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自有 SaaS 產品線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1148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教育培訓核心優勢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5720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" name="Text 22"/>
          <p:cNvSpPr/>
          <p:nvPr/>
        </p:nvSpPr>
        <p:spPr>
          <a:xfrm>
            <a:off x="45720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 40 國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1440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Text 24"/>
          <p:cNvSpPr/>
          <p:nvPr/>
        </p:nvSpPr>
        <p:spPr>
          <a:xfrm>
            <a:off x="45720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基礎建設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42316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8" name="Text 26"/>
          <p:cNvSpPr/>
          <p:nvPr/>
        </p:nvSpPr>
        <p:spPr>
          <a:xfrm>
            <a:off x="242316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業界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88036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0" name="Text 28"/>
          <p:cNvSpPr/>
          <p:nvPr/>
        </p:nvSpPr>
        <p:spPr>
          <a:xfrm>
            <a:off x="242316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行銷實戰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38912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30"/>
          <p:cNvSpPr/>
          <p:nvPr/>
        </p:nvSpPr>
        <p:spPr>
          <a:xfrm>
            <a:off x="438912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中小品牌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84632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4" name="Text 32"/>
          <p:cNvSpPr/>
          <p:nvPr/>
        </p:nvSpPr>
        <p:spPr>
          <a:xfrm>
            <a:off x="438912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出海經驗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35508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6" name="Text 34"/>
          <p:cNvSpPr/>
          <p:nvPr/>
        </p:nvSpPr>
        <p:spPr>
          <a:xfrm>
            <a:off x="635508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工具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81228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6"/>
          <p:cNvSpPr/>
          <p:nvPr/>
        </p:nvSpPr>
        <p:spPr>
          <a:xfrm>
            <a:off x="635508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完整生態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832104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0" name="Text 38"/>
          <p:cNvSpPr/>
          <p:nvPr/>
        </p:nvSpPr>
        <p:spPr>
          <a:xfrm>
            <a:off x="832104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大專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77824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2" name="Text 40"/>
          <p:cNvSpPr/>
          <p:nvPr/>
        </p:nvSpPr>
        <p:spPr>
          <a:xfrm>
            <a:off x="832104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授課經驗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10287000" y="4572000"/>
            <a:ext cx="1828800" cy="1554480"/>
          </a:xfrm>
          <a:prstGeom prst="rect">
            <a:avLst/>
          </a:prstGeom>
          <a:solidFill>
            <a:srgbClr val="2A2A2A"/>
          </a:solidFill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4" name="Text 42"/>
          <p:cNvSpPr/>
          <p:nvPr/>
        </p:nvSpPr>
        <p:spPr>
          <a:xfrm>
            <a:off x="10287000" y="47091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講師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10744200" y="5257800"/>
            <a:ext cx="914400" cy="0"/>
          </a:xfrm>
          <a:prstGeom prst="line">
            <a:avLst/>
          </a:prstGeom>
          <a:noFill/>
          <a:ln w="635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6" name="Text 44"/>
          <p:cNvSpPr/>
          <p:nvPr/>
        </p:nvSpPr>
        <p:spPr>
          <a:xfrm>
            <a:off x="10287000" y="539496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親自授課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8" name="Text 46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5 / 16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主講講師：林尚能 老師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Lead Instructor  ｜  戰國策集團 創辦人 ／ 國際行銷與 AI 企業導入顧問 ／ 多所大專院校客座講師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4114800" cy="470916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7" name="Image 0" descr="/home/claude/nss-ntcu-proposal/lin-photo-cropp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03120"/>
            <a:ext cx="3108960" cy="31089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530352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林尚能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457200" y="5669280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 Shang-Neng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1828800" y="5925312"/>
            <a:ext cx="137160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Text 8"/>
          <p:cNvSpPr/>
          <p:nvPr/>
        </p:nvSpPr>
        <p:spPr>
          <a:xfrm>
            <a:off x="457200" y="59893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國立中山大學 EMBA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6263640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創辦人 ／ 戰勝學院 院長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57200" y="6446520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企業導入顧問 ／ 資深經營管理顧問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4846320" y="19202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學界 ＋ 公部門 ＋ 企業授課實績（節錄）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4846320" y="2331720"/>
            <a:ext cx="365760" cy="36576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Shape 13"/>
          <p:cNvSpPr/>
          <p:nvPr/>
        </p:nvSpPr>
        <p:spPr>
          <a:xfrm>
            <a:off x="4846320" y="2468880"/>
            <a:ext cx="6858000" cy="1188720"/>
          </a:xfrm>
          <a:prstGeom prst="rect">
            <a:avLst/>
          </a:prstGeom>
          <a:solidFill>
            <a:srgbClr val="FBF7F5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4"/>
          <p:cNvSpPr/>
          <p:nvPr/>
        </p:nvSpPr>
        <p:spPr>
          <a:xfrm>
            <a:off x="4846320" y="2468880"/>
            <a:ext cx="109728" cy="118872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5"/>
          <p:cNvSpPr/>
          <p:nvPr/>
        </p:nvSpPr>
        <p:spPr>
          <a:xfrm>
            <a:off x="5074920" y="254203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大專院校 ／ 學術機構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120640" y="288036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中華民國國際行銷傳播經理人協會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國立中山大學 中小企業研訓中心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國立高雄餐旅大學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8412480" y="288036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崑山科技大學 企管系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健行科技大學 商學院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聯聖企管 ／ 銘傳大學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4846320" y="3767328"/>
            <a:ext cx="6858000" cy="1188720"/>
          </a:xfrm>
          <a:prstGeom prst="rect">
            <a:avLst/>
          </a:prstGeom>
          <a:solidFill>
            <a:srgbClr val="FBF7F5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2" name="Shape 19"/>
          <p:cNvSpPr/>
          <p:nvPr/>
        </p:nvSpPr>
        <p:spPr>
          <a:xfrm>
            <a:off x="4846320" y="3767328"/>
            <a:ext cx="109728" cy="118872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Text 20"/>
          <p:cNvSpPr/>
          <p:nvPr/>
        </p:nvSpPr>
        <p:spPr>
          <a:xfrm>
            <a:off x="5074920" y="384048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政府 ／ 公部門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5120640" y="4178808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經濟部中小企業處 講師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經濟部中小企業經營領袖研究班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412480" y="4178808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中國生產力中心 企業家研習營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中小企業協會 ／ 中小企業網路大學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846320" y="5065776"/>
            <a:ext cx="6858000" cy="1188720"/>
          </a:xfrm>
          <a:prstGeom prst="rect">
            <a:avLst/>
          </a:prstGeom>
          <a:solidFill>
            <a:srgbClr val="FBF7F5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7" name="Shape 24"/>
          <p:cNvSpPr/>
          <p:nvPr/>
        </p:nvSpPr>
        <p:spPr>
          <a:xfrm>
            <a:off x="4846320" y="5065776"/>
            <a:ext cx="109728" cy="118872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8" name="Text 25"/>
          <p:cNvSpPr/>
          <p:nvPr/>
        </p:nvSpPr>
        <p:spPr>
          <a:xfrm>
            <a:off x="5074920" y="513892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8B000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企業 ／ 集團內訓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5120640" y="5477256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BMW（依德集團）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萊亨國際 ／ 復華投信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8412480" y="5477256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康普集團 ／ 寶輝建 ／ 樹德企業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1111 人力銀行 ／ 104 人資市集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29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6 / 16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雙軸並重的講座架構：選對市場 ＋ 打對廣告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Roadmap  ｜  3 小時實體授課、雙軸各佔一半，每軸都有理論、Demo、實作練習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731520" y="1920240"/>
            <a:ext cx="530352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731520" y="1920240"/>
            <a:ext cx="5303520" cy="54864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1005840" y="1920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 一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37560" y="192024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上半段　約 90 分鐘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05840" y="26060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跨境市場分析與選品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005840" y="3154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Research &amp; Product Selection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05840" y="3611880"/>
            <a:ext cx="475488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005840" y="3749040"/>
            <a:ext cx="475488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快速研究目標市場（消費力、競爭強度）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選品方法論：什麼產品適合台灣品牌出海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競品分析：對手在 Amazon、Shopee 怎麼賣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品牌定位：找到能打動國際買家的差異化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5806440"/>
            <a:ext cx="5303520" cy="640080"/>
          </a:xfrm>
          <a:prstGeom prst="rect">
            <a:avLst/>
          </a:prstGeom>
          <a:solidFill>
            <a:srgbClr val="FBF7F5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1005840" y="58064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000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產出：個人版『跨境選品評估表』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63640" y="1920240"/>
            <a:ext cx="530352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5"/>
          <p:cNvSpPr/>
          <p:nvPr/>
        </p:nvSpPr>
        <p:spPr>
          <a:xfrm>
            <a:off x="6263640" y="1920240"/>
            <a:ext cx="5303520" cy="548640"/>
          </a:xfrm>
          <a:prstGeom prst="rect">
            <a:avLst/>
          </a:prstGeom>
          <a:solidFill>
            <a:srgbClr val="F5C849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Text 16"/>
          <p:cNvSpPr/>
          <p:nvPr/>
        </p:nvSpPr>
        <p:spPr>
          <a:xfrm>
            <a:off x="6537960" y="19202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 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869680" y="192024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下半段　約 90 分鐘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37960" y="26060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跨境廣告與 SEO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537960" y="3154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Cross-border Ads ＋ Personal Edge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537960" y="3611880"/>
            <a:ext cx="4754880" cy="0"/>
          </a:xfrm>
          <a:prstGeom prst="line">
            <a:avLst/>
          </a:prstGeom>
          <a:noFill/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Text 21"/>
          <p:cNvSpPr/>
          <p:nvPr/>
        </p:nvSpPr>
        <p:spPr>
          <a:xfrm>
            <a:off x="6537960" y="3749040"/>
            <a:ext cx="475488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文案：英／日／東南亞語境差異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視覺生成：Midjourney 做出海廣告素材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投放優化：Meta／Google 廣告 AI 解讀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SEO 拓展：用 AI 抓國際商機與關鍵字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■"/>
            </a:pPr>
            <a:r>
              <a:rPr lang="en-US" sz="13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★ 個人加值：學生 AI 競爭力升級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263640" y="5806440"/>
            <a:ext cx="5303520" cy="640080"/>
          </a:xfrm>
          <a:prstGeom prst="rect">
            <a:avLst/>
          </a:prstGeom>
          <a:solidFill>
            <a:srgbClr val="FBF7F5"/>
          </a:solidFill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6537960" y="58064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C849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產出：跨境廣告 AI 工作流範本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5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7 / 16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主軸一 ─ 跨境市場分析與選品（4 個關鍵環節）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時數 約 90 分鐘  ｜  講授 ＋ 現場 Demo  ｜  以台灣中小品牌出海情境為共通主題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553212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914400" cy="20116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457200" y="219456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57200" y="2788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20min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3246120"/>
            <a:ext cx="54864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Text 9"/>
          <p:cNvSpPr/>
          <p:nvPr/>
        </p:nvSpPr>
        <p:spPr>
          <a:xfrm>
            <a:off x="457200" y="33375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554480" y="205740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目標市場研究：用 AI 找答案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554480" y="246888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從『感覺日本市場可以』升級到『有數據支持的判斷』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554480" y="288036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工具：Perplexity、ChatGPT Pro 搜尋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市場規模、消費習慣、進口關稅查詢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貿易資料庫的 AI 摘要應用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Demo：30 分鐘做完一份日本市場報告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72200" y="1920240"/>
            <a:ext cx="553212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Shape 14"/>
          <p:cNvSpPr/>
          <p:nvPr/>
        </p:nvSpPr>
        <p:spPr>
          <a:xfrm>
            <a:off x="6172200" y="1920240"/>
            <a:ext cx="914400" cy="20116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6172200" y="219456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A2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6172200" y="2788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25min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3246120"/>
            <a:ext cx="54864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" name="Text 18"/>
          <p:cNvSpPr/>
          <p:nvPr/>
        </p:nvSpPr>
        <p:spPr>
          <a:xfrm>
            <a:off x="6172200" y="33375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269480" y="205740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選品邏輯：什麼產品適合出海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69480" y="246888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選品錯了，後面所有預算都浪費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269480" y="288036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產品/市場匹配度評估表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毛利、運費、關稅的 AI 試算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對標 Amazon、Shopee 熱銷品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Demo：用 AI 評估 3 個品項可行性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4114800"/>
            <a:ext cx="553212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23"/>
          <p:cNvSpPr/>
          <p:nvPr/>
        </p:nvSpPr>
        <p:spPr>
          <a:xfrm>
            <a:off x="457200" y="4114800"/>
            <a:ext cx="914400" cy="20116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6" name="Text 24"/>
          <p:cNvSpPr/>
          <p:nvPr/>
        </p:nvSpPr>
        <p:spPr>
          <a:xfrm>
            <a:off x="457200" y="438912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A3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457200" y="4983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25min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5440680"/>
            <a:ext cx="54864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9" name="Text 27"/>
          <p:cNvSpPr/>
          <p:nvPr/>
        </p:nvSpPr>
        <p:spPr>
          <a:xfrm>
            <a:off x="457200" y="55321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554480" y="425196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競品分析：對手怎麼贏的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554480" y="46634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把『神秘的競品』拆解成可學習的模式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554480" y="507492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抓取 Amazon 競品文案結構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Reviews 情緒分析與痛點挖掘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視覺風格比對（Midjourney 反推）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Demo：拆解一個熱銷美妝品牌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172200" y="4114800"/>
            <a:ext cx="5532120" cy="20116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4" name="Shape 32"/>
          <p:cNvSpPr/>
          <p:nvPr/>
        </p:nvSpPr>
        <p:spPr>
          <a:xfrm>
            <a:off x="6172200" y="4114800"/>
            <a:ext cx="914400" cy="20116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" name="Text 33"/>
          <p:cNvSpPr/>
          <p:nvPr/>
        </p:nvSpPr>
        <p:spPr>
          <a:xfrm>
            <a:off x="6172200" y="438912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A4</a:t>
            </a:r>
            <a:endParaRPr lang="en-US" sz="2600" dirty="0"/>
          </a:p>
        </p:txBody>
      </p:sp>
      <p:sp>
        <p:nvSpPr>
          <p:cNvPr id="36" name="Text 34"/>
          <p:cNvSpPr/>
          <p:nvPr/>
        </p:nvSpPr>
        <p:spPr>
          <a:xfrm>
            <a:off x="6172200" y="4983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20min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355080" y="5440680"/>
            <a:ext cx="548640" cy="0"/>
          </a:xfrm>
          <a:prstGeom prst="line">
            <a:avLst/>
          </a:prstGeom>
          <a:noFill/>
          <a:ln w="12700">
            <a:solidFill>
              <a:srgbClr val="F5C849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6"/>
          <p:cNvSpPr/>
          <p:nvPr/>
        </p:nvSpPr>
        <p:spPr>
          <a:xfrm>
            <a:off x="6172200" y="55321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E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269480" y="425196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品牌定位與差異化故事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7269480" y="46634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找到台灣品牌在國際市場上的獨特立足點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7269480" y="507492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品牌定位金三角：目標客群／競品／自身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找出『只有你能講』的故事角度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從『產品功能』到『品牌價值』的轉換</a:t>
            </a:r>
            <a:endParaRPr lang="en-US" sz="1000" dirty="0"/>
          </a:p>
          <a:p>
            <a:pPr marL="342900" indent="-342900">
              <a:spcAft>
                <a:spcPts val="200"/>
              </a:spcAft>
              <a:buSzPct val="100000"/>
              <a:buChar char="■"/>
            </a:pPr>
            <a:r>
              <a:rPr lang="en-US" sz="10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Demo：為一個台灣品牌寫出國際版定位語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3" name="Text 41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8 / 16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主軸二 概覽：廣告 ＋ SEO ＋ 個人加值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Phase B Overview  ｜  4 個跨境廣告環節 ＋ 1 個給學生的個人 AI 競爭力升級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1124712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5532120" cy="15544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731520" y="2103120"/>
            <a:ext cx="777240" cy="7772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286000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201168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多語廣告文案生成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691640" y="2377440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Multilingual Copywriting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691640" y="2697480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中文 → 英／日／泰／越文，AI 不只翻譯，還能符合在地語感與消費心理。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172200" y="1828800"/>
            <a:ext cx="5532120" cy="15544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Shape 10"/>
          <p:cNvSpPr/>
          <p:nvPr/>
        </p:nvSpPr>
        <p:spPr>
          <a:xfrm>
            <a:off x="6446520" y="2103120"/>
            <a:ext cx="777240" cy="7772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28600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406640" y="201168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廣告視覺素材生成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7406640" y="2377440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Visual Assets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7406640" y="2697480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Midjourney、Ideogram 量產 Meta／Google／TikTok 各規格廣告素材。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457200" y="3520440"/>
            <a:ext cx="5532120" cy="15544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Shape 15"/>
          <p:cNvSpPr/>
          <p:nvPr/>
        </p:nvSpPr>
        <p:spPr>
          <a:xfrm>
            <a:off x="731520" y="3794760"/>
            <a:ext cx="777240" cy="7772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977640"/>
            <a:ext cx="411480" cy="4114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691640" y="370332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做 SEO 拓展國際商機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1691640" y="4069080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SEO Strategy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1691640" y="4389120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工具找出國外買家正在搜什麼、寫出能被 Google 看見的多語內容、把官網變成全球流量入口。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6172200" y="3520440"/>
            <a:ext cx="5532120" cy="1554480"/>
          </a:xfrm>
          <a:prstGeom prst="rect">
            <a:avLst/>
          </a:prstGeom>
          <a:solidFill>
            <a:srgbClr val="FBF7F5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20"/>
          <p:cNvSpPr/>
          <p:nvPr/>
        </p:nvSpPr>
        <p:spPr>
          <a:xfrm>
            <a:off x="6446520" y="3794760"/>
            <a:ext cx="777240" cy="7772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3977640"/>
            <a:ext cx="411480" cy="41148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406640" y="370332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投放優化與 A/B 測試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7406640" y="4069080"/>
            <a:ext cx="4160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F5C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 Optimization</a:t>
            </a:r>
            <a:endParaRPr lang="en-US" sz="1000" dirty="0"/>
          </a:p>
        </p:txBody>
      </p:sp>
      <p:sp>
        <p:nvSpPr>
          <p:cNvPr id="29" name="Text 23"/>
          <p:cNvSpPr/>
          <p:nvPr/>
        </p:nvSpPr>
        <p:spPr>
          <a:xfrm>
            <a:off x="7406640" y="4389120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3A3A3A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用 AI 分析每天投放數據，自動產出明日素材調整建議。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457200" y="5349240"/>
            <a:ext cx="11247120" cy="114300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1" name="Shape 25"/>
          <p:cNvSpPr/>
          <p:nvPr/>
        </p:nvSpPr>
        <p:spPr>
          <a:xfrm>
            <a:off x="457200" y="5349240"/>
            <a:ext cx="164592" cy="1143000"/>
          </a:xfrm>
          <a:prstGeom prst="rect">
            <a:avLst/>
          </a:prstGeom>
          <a:solidFill>
            <a:srgbClr val="FCDB87"/>
          </a:solidFill>
          <a:ln w="12700">
            <a:solidFill>
              <a:srgbClr val="FCDB87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2" name="Text 26"/>
          <p:cNvSpPr/>
          <p:nvPr/>
        </p:nvSpPr>
        <p:spPr>
          <a:xfrm>
            <a:off x="777240" y="5440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CD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2600" dirty="0"/>
          </a:p>
        </p:txBody>
      </p:sp>
      <p:sp>
        <p:nvSpPr>
          <p:cNvPr id="33" name="Text 27"/>
          <p:cNvSpPr/>
          <p:nvPr/>
        </p:nvSpPr>
        <p:spPr>
          <a:xfrm>
            <a:off x="1325880" y="5413248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B5  個人競爭力升級（給國企系同學的 AI 武器）</a:t>
            </a:r>
            <a:endParaRPr lang="en-US" sz="1600" dirty="0"/>
          </a:p>
        </p:txBody>
      </p:sp>
      <p:sp>
        <p:nvSpPr>
          <p:cNvPr id="34" name="Text 28"/>
          <p:cNvSpPr/>
          <p:nvPr/>
        </p:nvSpPr>
        <p:spPr>
          <a:xfrm>
            <a:off x="1325880" y="5779008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CDB87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履歷與面試力（中英雙語）  ｜  在校期間打造跨境作品集  ｜  AI 時代的關鍵軟實力</a:t>
            </a:r>
            <a:endParaRPr lang="en-US" sz="1100" dirty="0"/>
          </a:p>
        </p:txBody>
      </p:sp>
      <p:sp>
        <p:nvSpPr>
          <p:cNvPr id="35" name="Text 29"/>
          <p:cNvSpPr/>
          <p:nvPr/>
        </p:nvSpPr>
        <p:spPr>
          <a:xfrm>
            <a:off x="1325880" y="60807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0D5D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不只教『同學畢業後的雇主怎麼用 AI』，更教『同學自己怎麼用 AI 讓自己被選中』。</a:t>
            </a:r>
            <a:endParaRPr lang="en-US" sz="1000" dirty="0"/>
          </a:p>
        </p:txBody>
      </p:sp>
      <p:sp>
        <p:nvSpPr>
          <p:cNvPr id="36" name="Shape 30"/>
          <p:cNvSpPr/>
          <p:nvPr/>
        </p:nvSpPr>
        <p:spPr>
          <a:xfrm>
            <a:off x="0" y="6629400"/>
            <a:ext cx="12161520" cy="228600"/>
          </a:xfrm>
          <a:prstGeom prst="rect">
            <a:avLst/>
          </a:prstGeom>
          <a:solidFill>
            <a:srgbClr val="9A0C24"/>
          </a:solidFill>
          <a:ln w="12700">
            <a:solidFill>
              <a:srgbClr val="9A0C24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7" name="Text 31"/>
          <p:cNvSpPr/>
          <p:nvPr/>
        </p:nvSpPr>
        <p:spPr>
          <a:xfrm>
            <a:off x="365760" y="6647688"/>
            <a:ext cx="73152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戰國策集團 NSS Group  |  國際行銷 AI 實務 講座提案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11247120" y="6647688"/>
            <a:ext cx="64008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9 / 16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1561</Words>
  <Application>Microsoft Macintosh PowerPoint</Application>
  <PresentationFormat>寬螢幕</PresentationFormat>
  <Paragraphs>462</Paragraphs>
  <Slides>16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0" baseType="lpstr">
      <vt:lpstr>Microsoft JhengHei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台中教育大學國企系 國際行銷 AI 實務講座提案</dc:title>
  <dc:subject>PptxGenJS Presentation</dc:subject>
  <dc:creator>戰國策集團</dc:creator>
  <cp:lastModifiedBy>文貴 吳</cp:lastModifiedBy>
  <cp:revision>2</cp:revision>
  <dcterms:created xsi:type="dcterms:W3CDTF">2026-04-29T08:23:47Z</dcterms:created>
  <dcterms:modified xsi:type="dcterms:W3CDTF">2026-04-30T04:04:03Z</dcterms:modified>
</cp:coreProperties>
</file>